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6" r:id="rId2"/>
    <p:sldId id="266" r:id="rId3"/>
    <p:sldId id="267" r:id="rId4"/>
    <p:sldId id="257" r:id="rId5"/>
    <p:sldId id="268" r:id="rId6"/>
    <p:sldId id="258" r:id="rId7"/>
    <p:sldId id="269" r:id="rId8"/>
    <p:sldId id="259" r:id="rId9"/>
    <p:sldId id="270" r:id="rId10"/>
  </p:sldIdLst>
  <p:sldSz cx="18288000" cy="10287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2160">
          <p15:clr>
            <a:srgbClr val="000000"/>
          </p15:clr>
        </p15:guide>
        <p15:guide id="2" pos="2880">
          <p15:clr>
            <a:srgbClr val="000000"/>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16" roundtripDataSignature="AMtx7mhUKczI33UIOPRs3mdc8vwjUMyyo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27" d="100"/>
          <a:sy n="27" d="100"/>
        </p:scale>
        <p:origin x="-1836" y="-6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slide" Target="slides/slide1.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4456273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1590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7722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7" name="Google Shape;10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84989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7" name="Google Shape;11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188885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7"/>
        <p:cNvGrpSpPr/>
        <p:nvPr/>
      </p:nvGrpSpPr>
      <p:grpSpPr>
        <a:xfrm>
          <a:off x="0" y="0"/>
          <a:ext cx="0" cy="0"/>
          <a:chOff x="0" y="0"/>
          <a:chExt cx="0" cy="0"/>
        </a:xfrm>
      </p:grpSpPr>
      <p:sp>
        <p:nvSpPr>
          <p:cNvPr id="18" name="Google Shape;18;p1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2"/>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4"/>
        <p:cNvGrpSpPr/>
        <p:nvPr/>
      </p:nvGrpSpPr>
      <p:grpSpPr>
        <a:xfrm>
          <a:off x="0" y="0"/>
          <a:ext cx="0" cy="0"/>
          <a:chOff x="0" y="0"/>
          <a:chExt cx="0" cy="0"/>
        </a:xfrm>
      </p:grpSpPr>
      <p:sp>
        <p:nvSpPr>
          <p:cNvPr id="75" name="Google Shape;75;p2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21"/>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1"/>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0"/>
        <p:cNvGrpSpPr/>
        <p:nvPr/>
      </p:nvGrpSpPr>
      <p:grpSpPr>
        <a:xfrm>
          <a:off x="0" y="0"/>
          <a:ext cx="0" cy="0"/>
          <a:chOff x="0" y="0"/>
          <a:chExt cx="0" cy="0"/>
        </a:xfrm>
      </p:grpSpPr>
      <p:sp>
        <p:nvSpPr>
          <p:cNvPr id="81" name="Google Shape;81;p2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2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3" name="Google Shape;83;p2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22"/>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1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4" name="Google Shape;24;p1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3"/>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7"/>
        <p:cNvGrpSpPr/>
        <p:nvPr/>
      </p:nvGrpSpPr>
      <p:grpSpPr>
        <a:xfrm>
          <a:off x="0" y="0"/>
          <a:ext cx="0" cy="0"/>
          <a:chOff x="0" y="0"/>
          <a:chExt cx="0" cy="0"/>
        </a:xfrm>
      </p:grpSpPr>
      <p:sp>
        <p:nvSpPr>
          <p:cNvPr id="28" name="Google Shape;28;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0" name="Google Shape;30;p14"/>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4"/>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4"/>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3"/>
        <p:cNvGrpSpPr/>
        <p:nvPr/>
      </p:nvGrpSpPr>
      <p:grpSpPr>
        <a:xfrm>
          <a:off x="0" y="0"/>
          <a:ext cx="0" cy="0"/>
          <a:chOff x="0" y="0"/>
          <a:chExt cx="0" cy="0"/>
        </a:xfrm>
      </p:grpSpPr>
      <p:sp>
        <p:nvSpPr>
          <p:cNvPr id="34" name="Google Shape;34;p1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6" name="Google Shape;36;p15"/>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15"/>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5"/>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9"/>
        <p:cNvGrpSpPr/>
        <p:nvPr/>
      </p:nvGrpSpPr>
      <p:grpSpPr>
        <a:xfrm>
          <a:off x="0" y="0"/>
          <a:ext cx="0" cy="0"/>
          <a:chOff x="0" y="0"/>
          <a:chExt cx="0" cy="0"/>
        </a:xfrm>
      </p:grpSpPr>
      <p:sp>
        <p:nvSpPr>
          <p:cNvPr id="40" name="Google Shape;40;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16"/>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2" name="Google Shape;42;p16"/>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3" name="Google Shape;43;p16"/>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6"/>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16"/>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6"/>
        <p:cNvGrpSpPr/>
        <p:nvPr/>
      </p:nvGrpSpPr>
      <p:grpSpPr>
        <a:xfrm>
          <a:off x="0" y="0"/>
          <a:ext cx="0" cy="0"/>
          <a:chOff x="0" y="0"/>
          <a:chExt cx="0" cy="0"/>
        </a:xfrm>
      </p:grpSpPr>
      <p:sp>
        <p:nvSpPr>
          <p:cNvPr id="47" name="Google Shape;47;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17"/>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9" name="Google Shape;49;p17"/>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0" name="Google Shape;50;p17"/>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1" name="Google Shape;51;p17"/>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2" name="Google Shape;52;p17"/>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7"/>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17"/>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5"/>
        <p:cNvGrpSpPr/>
        <p:nvPr/>
      </p:nvGrpSpPr>
      <p:grpSpPr>
        <a:xfrm>
          <a:off x="0" y="0"/>
          <a:ext cx="0" cy="0"/>
          <a:chOff x="0" y="0"/>
          <a:chExt cx="0" cy="0"/>
        </a:xfrm>
      </p:grpSpPr>
      <p:sp>
        <p:nvSpPr>
          <p:cNvPr id="56" name="Google Shape;56;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18"/>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18"/>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8"/>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0"/>
        <p:cNvGrpSpPr/>
        <p:nvPr/>
      </p:nvGrpSpPr>
      <p:grpSpPr>
        <a:xfrm>
          <a:off x="0" y="0"/>
          <a:ext cx="0" cy="0"/>
          <a:chOff x="0" y="0"/>
          <a:chExt cx="0" cy="0"/>
        </a:xfrm>
      </p:grpSpPr>
      <p:sp>
        <p:nvSpPr>
          <p:cNvPr id="61" name="Google Shape;61;p1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1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3" name="Google Shape;63;p1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4" name="Google Shape;64;p19"/>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19"/>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9"/>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7"/>
        <p:cNvGrpSpPr/>
        <p:nvPr/>
      </p:nvGrpSpPr>
      <p:grpSpPr>
        <a:xfrm>
          <a:off x="0" y="0"/>
          <a:ext cx="0" cy="0"/>
          <a:chOff x="0" y="0"/>
          <a:chExt cx="0" cy="0"/>
        </a:xfrm>
      </p:grpSpPr>
      <p:sp>
        <p:nvSpPr>
          <p:cNvPr id="68" name="Google Shape;68;p2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2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0" name="Google Shape;70;p2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1" name="Google Shape;71;p20"/>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0"/>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0"/>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1"/>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1"/>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15" name="Google Shape;15;p11"/>
          <p:cNvPicPr preferRelativeResize="0"/>
          <p:nvPr/>
        </p:nvPicPr>
        <p:blipFill rotWithShape="1">
          <a:blip r:embed="rId13">
            <a:alphaModFix/>
          </a:blip>
          <a:srcRect/>
          <a:stretch/>
        </p:blipFill>
        <p:spPr>
          <a:xfrm>
            <a:off x="15851544" y="354999"/>
            <a:ext cx="2148469" cy="1298612"/>
          </a:xfrm>
          <a:prstGeom prst="rect">
            <a:avLst/>
          </a:prstGeom>
          <a:noFill/>
          <a:ln>
            <a:noFill/>
          </a:ln>
        </p:spPr>
      </p:pic>
      <p:pic>
        <p:nvPicPr>
          <p:cNvPr id="9" name="Picture 8"/>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41298" y="223009"/>
            <a:ext cx="1308102" cy="1370891"/>
          </a:xfrm>
          <a:prstGeom prst="rect">
            <a:avLst/>
          </a:prstGeom>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alpha val="60000"/>
          </a:schemeClr>
        </a:solidFill>
        <a:effectLst/>
      </p:bgPr>
    </p:bg>
    <p:spTree>
      <p:nvGrpSpPr>
        <p:cNvPr id="1" name="Shape 89"/>
        <p:cNvGrpSpPr/>
        <p:nvPr/>
      </p:nvGrpSpPr>
      <p:grpSpPr>
        <a:xfrm>
          <a:off x="0" y="0"/>
          <a:ext cx="0" cy="0"/>
          <a:chOff x="0" y="0"/>
          <a:chExt cx="0" cy="0"/>
        </a:xfrm>
      </p:grpSpPr>
      <p:sp>
        <p:nvSpPr>
          <p:cNvPr id="90" name="Google Shape;90;p1"/>
          <p:cNvSpPr/>
          <p:nvPr/>
        </p:nvSpPr>
        <p:spPr>
          <a:xfrm>
            <a:off x="15659100" y="114300"/>
            <a:ext cx="2628900" cy="10515600"/>
          </a:xfrm>
          <a:prstGeom prst="rect">
            <a:avLst/>
          </a:prstGeom>
          <a:solidFill>
            <a:srgbClr val="F6F6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
          <p:cNvSpPr/>
          <p:nvPr/>
        </p:nvSpPr>
        <p:spPr>
          <a:xfrm>
            <a:off x="16925778" y="1904460"/>
            <a:ext cx="47771" cy="838254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92" name="Google Shape;92;p1"/>
          <p:cNvPicPr preferRelativeResize="0"/>
          <p:nvPr/>
        </p:nvPicPr>
        <p:blipFill rotWithShape="1">
          <a:blip r:embed="rId3">
            <a:alphaModFix/>
          </a:blip>
          <a:srcRect/>
          <a:stretch/>
        </p:blipFill>
        <p:spPr>
          <a:xfrm>
            <a:off x="15851544" y="354999"/>
            <a:ext cx="2148469" cy="1298612"/>
          </a:xfrm>
          <a:prstGeom prst="rect">
            <a:avLst/>
          </a:prstGeom>
          <a:noFill/>
          <a:ln>
            <a:noFill/>
          </a:ln>
        </p:spPr>
      </p:pic>
      <p:sp>
        <p:nvSpPr>
          <p:cNvPr id="93" name="Google Shape;93;p1"/>
          <p:cNvSpPr/>
          <p:nvPr/>
        </p:nvSpPr>
        <p:spPr>
          <a:xfrm>
            <a:off x="2590800" y="3086100"/>
            <a:ext cx="11844130" cy="350861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dirty="0">
                <a:solidFill>
                  <a:schemeClr val="dk1"/>
                </a:solidFill>
                <a:latin typeface="Cambria"/>
                <a:ea typeface="Cambria"/>
                <a:cs typeface="Cambria"/>
                <a:sym typeface="Cambria"/>
              </a:rPr>
              <a:t/>
            </a: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8000" b="1" i="0" u="none" strike="noStrike" cap="none" dirty="0">
              <a:solidFill>
                <a:srgbClr val="FF0000"/>
              </a:solidFill>
              <a:latin typeface="Cambria"/>
              <a:ea typeface="Cambria"/>
              <a:cs typeface="Cambria"/>
              <a:sym typeface="Cambria"/>
            </a:endParaRPr>
          </a:p>
          <a:p>
            <a:pPr marL="0" marR="0" lvl="0" indent="0" algn="ctr" rtl="0">
              <a:spcBef>
                <a:spcPts val="0"/>
              </a:spcBef>
              <a:spcAft>
                <a:spcPts val="0"/>
              </a:spcAft>
              <a:buNone/>
            </a:pPr>
            <a:endParaRPr sz="80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dirty="0">
                <a:solidFill>
                  <a:schemeClr val="dk1"/>
                </a:solidFill>
                <a:latin typeface="Cambria"/>
                <a:ea typeface="Cambria"/>
                <a:cs typeface="Cambria"/>
                <a:sym typeface="Cambria"/>
              </a:rPr>
              <a:t/>
            </a: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94" name="Google Shape;94;p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a:t>
            </a:fld>
            <a:endParaRPr/>
          </a:p>
        </p:txBody>
      </p:sp>
      <p:sp>
        <p:nvSpPr>
          <p:cNvPr id="2" name="Rectangle 1"/>
          <p:cNvSpPr/>
          <p:nvPr/>
        </p:nvSpPr>
        <p:spPr>
          <a:xfrm>
            <a:off x="1301263" y="2180492"/>
            <a:ext cx="11605846" cy="3785652"/>
          </a:xfrm>
          <a:prstGeom prst="rect">
            <a:avLst/>
          </a:prstGeom>
        </p:spPr>
        <p:txBody>
          <a:bodyPr wrap="square">
            <a:spAutoFit/>
          </a:bodyPr>
          <a:lstStyle/>
          <a:p>
            <a:r>
              <a:rPr lang="en-US" sz="6000" dirty="0">
                <a:latin typeface="Arial Narrow" pitchFamily="34" charset="0"/>
                <a:cs typeface="Aharoni" pitchFamily="2" charset="-79"/>
              </a:rPr>
              <a:t>NELSON MANDELA </a:t>
            </a:r>
            <a:br>
              <a:rPr lang="en-US" sz="6000" dirty="0">
                <a:latin typeface="Arial Narrow" pitchFamily="34" charset="0"/>
                <a:cs typeface="Aharoni" pitchFamily="2" charset="-79"/>
              </a:rPr>
            </a:br>
            <a:r>
              <a:rPr lang="en-US" sz="6000" dirty="0">
                <a:latin typeface="Arial Narrow" pitchFamily="34" charset="0"/>
                <a:cs typeface="Aharoni" pitchFamily="2" charset="-79"/>
              </a:rPr>
              <a:t>A LONG WALK TO FREEDOM</a:t>
            </a:r>
            <a:br>
              <a:rPr lang="en-US" sz="6000" dirty="0">
                <a:latin typeface="Arial Narrow" pitchFamily="34" charset="0"/>
                <a:cs typeface="Aharoni" pitchFamily="2" charset="-79"/>
              </a:rPr>
            </a:br>
            <a:r>
              <a:rPr lang="en-US" sz="6000" dirty="0">
                <a:latin typeface="Arial Narrow" pitchFamily="34" charset="0"/>
                <a:cs typeface="Aharoni" pitchFamily="2" charset="-79"/>
              </a:rPr>
              <a:t>         BY NELSON ROLIHLAHLA MANDELA</a:t>
            </a:r>
            <a:endParaRPr lang="en-IN" sz="6000" dirty="0">
              <a:latin typeface="Arial Narrow" pitchFamily="34" charset="0"/>
            </a:endParaRPr>
          </a:p>
        </p:txBody>
      </p:sp>
      <p:pic>
        <p:nvPicPr>
          <p:cNvPr id="8" name="Picture 7" descr="nelson-mandela.png"/>
          <p:cNvPicPr>
            <a:picLocks noChangeAspect="1"/>
          </p:cNvPicPr>
          <p:nvPr/>
        </p:nvPicPr>
        <p:blipFill>
          <a:blip r:embed="rId4"/>
          <a:stretch>
            <a:fillRect/>
          </a:stretch>
        </p:blipFill>
        <p:spPr>
          <a:xfrm>
            <a:off x="6295291" y="5372099"/>
            <a:ext cx="8581293" cy="444011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8892" y="2130425"/>
            <a:ext cx="16072338" cy="6908067"/>
          </a:xfrm>
        </p:spPr>
        <p:txBody>
          <a:bodyPr>
            <a:normAutofit fontScale="90000"/>
          </a:bodyPr>
          <a:lstStyle/>
          <a:p>
            <a:pPr algn="just"/>
            <a:r>
              <a:rPr lang="en-US" b="1" dirty="0" smtClean="0">
                <a:latin typeface="Baskerville Old Face" pitchFamily="18" charset="0"/>
              </a:rPr>
              <a:t>INTRODUCTION</a:t>
            </a:r>
            <a:r>
              <a:rPr lang="en-US" dirty="0" smtClean="0">
                <a:latin typeface="Baskerville Old Face" pitchFamily="18" charset="0"/>
              </a:rPr>
              <a:t/>
            </a:r>
            <a:br>
              <a:rPr lang="en-US" dirty="0" smtClean="0">
                <a:latin typeface="Baskerville Old Face" pitchFamily="18" charset="0"/>
              </a:rPr>
            </a:br>
            <a:r>
              <a:rPr lang="en-US" dirty="0" smtClean="0">
                <a:latin typeface="Baskerville Old Face" pitchFamily="18" charset="0"/>
              </a:rPr>
              <a:t/>
            </a:r>
            <a:br>
              <a:rPr lang="en-US" dirty="0" smtClean="0">
                <a:latin typeface="Baskerville Old Face" pitchFamily="18" charset="0"/>
              </a:rPr>
            </a:br>
            <a:r>
              <a:rPr lang="en-US" sz="4800" dirty="0" smtClean="0">
                <a:solidFill>
                  <a:srgbClr val="00B050"/>
                </a:solidFill>
                <a:latin typeface="Arial" pitchFamily="34" charset="0"/>
                <a:ea typeface="Cambria Math" pitchFamily="18" charset="0"/>
                <a:cs typeface="Arial" pitchFamily="34" charset="0"/>
              </a:rPr>
              <a:t>This </a:t>
            </a:r>
            <a:r>
              <a:rPr lang="en-US" sz="4800" dirty="0">
                <a:solidFill>
                  <a:srgbClr val="00B050"/>
                </a:solidFill>
                <a:latin typeface="Arial" pitchFamily="34" charset="0"/>
                <a:ea typeface="Cambria Math" pitchFamily="18" charset="0"/>
                <a:cs typeface="Arial" pitchFamily="34" charset="0"/>
              </a:rPr>
              <a:t>chapter is an extract from the autobiography of Nelson Mandela (born- 18 July, 1918), the first Black President of South Africa. Excerpts from “Long Walk to Freedom” include description of the inauguration ceremony, citations from his speech, his journey </a:t>
            </a:r>
            <a:r>
              <a:rPr lang="en-US" sz="4800" dirty="0" smtClean="0">
                <a:solidFill>
                  <a:srgbClr val="00B050"/>
                </a:solidFill>
                <a:latin typeface="Arial" pitchFamily="34" charset="0"/>
                <a:ea typeface="Cambria Math" pitchFamily="18" charset="0"/>
                <a:cs typeface="Arial" pitchFamily="34" charset="0"/>
              </a:rPr>
              <a:t>of </a:t>
            </a:r>
            <a:r>
              <a:rPr lang="en-US" sz="4800" dirty="0">
                <a:solidFill>
                  <a:srgbClr val="00B050"/>
                </a:solidFill>
                <a:latin typeface="Arial" pitchFamily="34" charset="0"/>
                <a:ea typeface="Cambria Math" pitchFamily="18" charset="0"/>
                <a:cs typeface="Arial" pitchFamily="34" charset="0"/>
              </a:rPr>
              <a:t>being a freedom fighter, the </a:t>
            </a:r>
            <a:r>
              <a:rPr lang="en-US" sz="4800" dirty="0" smtClean="0">
                <a:solidFill>
                  <a:srgbClr val="00B050"/>
                </a:solidFill>
                <a:latin typeface="Arial" pitchFamily="34" charset="0"/>
                <a:ea typeface="Cambria Math" pitchFamily="18" charset="0"/>
                <a:cs typeface="Arial" pitchFamily="34" charset="0"/>
              </a:rPr>
              <a:t>struggle </a:t>
            </a:r>
            <a:r>
              <a:rPr lang="en-US" sz="4800" dirty="0">
                <a:solidFill>
                  <a:srgbClr val="00B050"/>
                </a:solidFill>
                <a:latin typeface="Arial" pitchFamily="34" charset="0"/>
                <a:ea typeface="Cambria Math" pitchFamily="18" charset="0"/>
                <a:cs typeface="Arial" pitchFamily="34" charset="0"/>
              </a:rPr>
              <a:t>along with a tribute to other freedom fighters and countless other people who fought for their freedom. </a:t>
            </a:r>
            <a:r>
              <a:rPr lang="en-US" dirty="0">
                <a:latin typeface="Cambria Math" pitchFamily="18" charset="0"/>
                <a:ea typeface="Cambria Math" pitchFamily="18" charset="0"/>
              </a:rPr>
              <a:t>  </a:t>
            </a:r>
            <a:endParaRPr lang="en-IN"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a:t>
            </a:fld>
            <a:endParaRPr lang="en-US"/>
          </a:p>
        </p:txBody>
      </p:sp>
    </p:spTree>
    <p:extLst>
      <p:ext uri="{BB962C8B-B14F-4D97-AF65-F5344CB8AC3E}">
        <p14:creationId xmlns:p14="http://schemas.microsoft.com/office/powerpoint/2010/main" val="474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1938" y="1547447"/>
            <a:ext cx="15333784" cy="7139354"/>
          </a:xfrm>
        </p:spPr>
        <p:txBody>
          <a:bodyPr>
            <a:normAutofit/>
          </a:bodyPr>
          <a:lstStyle/>
          <a:p>
            <a:pPr algn="l"/>
            <a:r>
              <a:rPr lang="en-US" dirty="0">
                <a:solidFill>
                  <a:srgbClr val="002060"/>
                </a:solidFill>
                <a:latin typeface="Arial" pitchFamily="34" charset="0"/>
                <a:ea typeface="Cambria Math" pitchFamily="18" charset="0"/>
                <a:cs typeface="Arial" pitchFamily="34" charset="0"/>
              </a:rPr>
              <a:t>In South Africa, a brutal practice named “apartheid” was followed. Apartheid refers to the discrimination between people on the basis of their race. It was one of the most brutal societies where dark-skinned people were deprived of their basic rights. This lesson gives us an overview as to how Nelson Mandela along with others, carved their way to a society where there will be no discrimination on the basis of their </a:t>
            </a:r>
            <a:r>
              <a:rPr lang="en-US" dirty="0" smtClean="0">
                <a:solidFill>
                  <a:srgbClr val="002060"/>
                </a:solidFill>
                <a:latin typeface="Arial" pitchFamily="34" charset="0"/>
                <a:ea typeface="Cambria Math" pitchFamily="18" charset="0"/>
                <a:cs typeface="Arial" pitchFamily="34" charset="0"/>
              </a:rPr>
              <a:t>color, </a:t>
            </a:r>
            <a:r>
              <a:rPr lang="en-US" dirty="0">
                <a:solidFill>
                  <a:srgbClr val="002060"/>
                </a:solidFill>
                <a:latin typeface="Arial" pitchFamily="34" charset="0"/>
                <a:ea typeface="Cambria Math" pitchFamily="18" charset="0"/>
                <a:cs typeface="Arial" pitchFamily="34" charset="0"/>
              </a:rPr>
              <a:t>caste, race, </a:t>
            </a:r>
            <a:r>
              <a:rPr lang="en-US" dirty="0" smtClean="0">
                <a:solidFill>
                  <a:srgbClr val="002060"/>
                </a:solidFill>
                <a:latin typeface="Arial" pitchFamily="34" charset="0"/>
                <a:ea typeface="Cambria Math" pitchFamily="18" charset="0"/>
                <a:cs typeface="Arial" pitchFamily="34" charset="0"/>
              </a:rPr>
              <a:t>age </a:t>
            </a:r>
            <a:r>
              <a:rPr lang="en-US" dirty="0">
                <a:solidFill>
                  <a:srgbClr val="002060"/>
                </a:solidFill>
                <a:latin typeface="Arial" pitchFamily="34" charset="0"/>
                <a:ea typeface="Cambria Math" pitchFamily="18" charset="0"/>
                <a:cs typeface="Arial" pitchFamily="34" charset="0"/>
              </a:rPr>
              <a:t>o</a:t>
            </a:r>
            <a:r>
              <a:rPr lang="en-US" dirty="0" smtClean="0">
                <a:solidFill>
                  <a:srgbClr val="002060"/>
                </a:solidFill>
                <a:latin typeface="Arial" pitchFamily="34" charset="0"/>
                <a:ea typeface="Cambria Math" pitchFamily="18" charset="0"/>
                <a:cs typeface="Arial" pitchFamily="34" charset="0"/>
              </a:rPr>
              <a:t>r gender .</a:t>
            </a:r>
            <a:r>
              <a:rPr lang="en-US" dirty="0">
                <a:solidFill>
                  <a:srgbClr val="002060"/>
                </a:solidFill>
                <a:latin typeface="Arial" pitchFamily="34" charset="0"/>
                <a:ea typeface="Cambria Math" pitchFamily="18" charset="0"/>
                <a:cs typeface="Arial" pitchFamily="34" charset="0"/>
              </a:rPr>
              <a:t/>
            </a:r>
            <a:br>
              <a:rPr lang="en-US" dirty="0">
                <a:solidFill>
                  <a:srgbClr val="002060"/>
                </a:solidFill>
                <a:latin typeface="Arial" pitchFamily="34" charset="0"/>
                <a:ea typeface="Cambria Math" pitchFamily="18" charset="0"/>
                <a:cs typeface="Arial" pitchFamily="34" charset="0"/>
              </a:rPr>
            </a:br>
            <a:endParaRPr lang="en-IN" dirty="0">
              <a:solidFill>
                <a:srgbClr val="002060"/>
              </a:solidFill>
              <a:latin typeface="Arial" pitchFamily="34" charset="0"/>
              <a:cs typeface="Arial" pitchFamily="34" charset="0"/>
            </a:endParaRPr>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a:t>
            </a:fld>
            <a:endParaRPr lang="en-US"/>
          </a:p>
        </p:txBody>
      </p:sp>
    </p:spTree>
    <p:extLst>
      <p:ext uri="{BB962C8B-B14F-4D97-AF65-F5344CB8AC3E}">
        <p14:creationId xmlns:p14="http://schemas.microsoft.com/office/powerpoint/2010/main" val="1073195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98"/>
        <p:cNvGrpSpPr/>
        <p:nvPr/>
      </p:nvGrpSpPr>
      <p:grpSpPr>
        <a:xfrm>
          <a:off x="0" y="0"/>
          <a:ext cx="0" cy="0"/>
          <a:chOff x="0" y="0"/>
          <a:chExt cx="0" cy="0"/>
        </a:xfrm>
      </p:grpSpPr>
      <p:sp>
        <p:nvSpPr>
          <p:cNvPr id="99" name="Google Shape;99;p2"/>
          <p:cNvSpPr/>
          <p:nvPr/>
        </p:nvSpPr>
        <p:spPr>
          <a:xfrm>
            <a:off x="7436419" y="9258300"/>
            <a:ext cx="1085158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2"/>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txBox="1">
            <a:spLocks noGrp="1"/>
          </p:cNvSpPr>
          <p:nvPr>
            <p:ph type="dt" idx="10"/>
          </p:nvPr>
        </p:nvSpPr>
        <p:spPr>
          <a:xfrm>
            <a:off x="451934"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a:solidFill>
                  <a:schemeClr val="dk1"/>
                </a:solidFill>
              </a:rPr>
              <a:t>5/26/2020</a:t>
            </a:r>
            <a:endParaRPr sz="1400">
              <a:solidFill>
                <a:schemeClr val="dk1"/>
              </a:solidFill>
            </a:endParaRPr>
          </a:p>
        </p:txBody>
      </p:sp>
      <p:sp>
        <p:nvSpPr>
          <p:cNvPr id="102" name="Google Shape;102;p2"/>
          <p:cNvSpPr txBox="1">
            <a:spLocks noGrp="1"/>
          </p:cNvSpPr>
          <p:nvPr>
            <p:ph type="ftr" idx="11"/>
          </p:nvPr>
        </p:nvSpPr>
        <p:spPr>
          <a:xfrm>
            <a:off x="4648200" y="9623048"/>
            <a:ext cx="7543800" cy="3210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a:solidFill>
                  <a:schemeClr val="dk1"/>
                </a:solidFill>
                <a:latin typeface="Cambria"/>
                <a:ea typeface="Cambria"/>
                <a:cs typeface="Cambria"/>
                <a:sym typeface="Cambria"/>
              </a:rPr>
              <a:t>TOPIC/COURSE CODE-NAME/FACULTY/DEPT/COLLEGE</a:t>
            </a:r>
            <a:endParaRPr sz="1400" b="1">
              <a:solidFill>
                <a:schemeClr val="dk1"/>
              </a:solidFill>
              <a:latin typeface="Cambria"/>
              <a:ea typeface="Cambria"/>
              <a:cs typeface="Cambria"/>
              <a:sym typeface="Cambria"/>
            </a:endParaRPr>
          </a:p>
        </p:txBody>
      </p:sp>
      <p:sp>
        <p:nvSpPr>
          <p:cNvPr id="103" name="Google Shape;103;p2"/>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4</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04" name="Google Shape;104;p2"/>
          <p:cNvSpPr/>
          <p:nvPr/>
        </p:nvSpPr>
        <p:spPr>
          <a:xfrm>
            <a:off x="3276600" y="3086100"/>
            <a:ext cx="13710138" cy="646290"/>
          </a:xfrm>
          <a:prstGeom prst="rect">
            <a:avLst/>
          </a:prstGeom>
          <a:noFill/>
          <a:ln>
            <a:noFill/>
          </a:ln>
        </p:spPr>
        <p:txBody>
          <a:bodyPr spcFirstLastPara="1" wrap="square" lIns="91425" tIns="45700" rIns="91425" bIns="45700" anchor="t" anchorCtr="0">
            <a:spAutoFit/>
          </a:bodyPr>
          <a:lstStyle/>
          <a:p>
            <a:pPr lvl="0" algn="ctr"/>
            <a:r>
              <a:rPr lang="en-US" sz="1800" b="1" i="0" u="none" strike="noStrike" cap="none" dirty="0">
                <a:solidFill>
                  <a:schemeClr val="dk1"/>
                </a:solidFill>
                <a:latin typeface="Cambria"/>
                <a:ea typeface="Cambria"/>
                <a:cs typeface="Cambria"/>
                <a:sym typeface="Cambria"/>
              </a:rPr>
              <a:t/>
            </a:r>
            <a:br>
              <a:rPr lang="en-US" sz="1800" b="1" i="0" u="none" strike="noStrike" cap="none" dirty="0">
                <a:solidFill>
                  <a:schemeClr val="dk1"/>
                </a:solidFill>
                <a:latin typeface="Cambria"/>
                <a:ea typeface="Cambria"/>
                <a:cs typeface="Cambria"/>
                <a:sym typeface="Cambria"/>
              </a:rPr>
            </a:br>
            <a:r>
              <a:rPr lang="en-US" sz="1800" dirty="0">
                <a:latin typeface="Baskerville Old Face" pitchFamily="18" charset="0"/>
              </a:rPr>
              <a:t>SUMMARY</a:t>
            </a:r>
            <a:endParaRPr sz="1800" b="1" i="0" u="none" strike="noStrike" cap="none" dirty="0">
              <a:solidFill>
                <a:schemeClr val="dk1"/>
              </a:solidFill>
              <a:latin typeface="Cambria"/>
              <a:ea typeface="Cambria"/>
              <a:cs typeface="Cambria"/>
              <a:sym typeface="Cambria"/>
            </a:endParaRPr>
          </a:p>
        </p:txBody>
      </p:sp>
      <p:sp>
        <p:nvSpPr>
          <p:cNvPr id="2" name="Rectangle 1"/>
          <p:cNvSpPr/>
          <p:nvPr/>
        </p:nvSpPr>
        <p:spPr>
          <a:xfrm>
            <a:off x="2567354" y="2324101"/>
            <a:ext cx="13856677" cy="6740307"/>
          </a:xfrm>
          <a:prstGeom prst="rect">
            <a:avLst/>
          </a:prstGeom>
        </p:spPr>
        <p:txBody>
          <a:bodyPr wrap="square">
            <a:spAutoFit/>
          </a:bodyPr>
          <a:lstStyle/>
          <a:p>
            <a:pPr algn="just"/>
            <a:r>
              <a:rPr lang="en-US" sz="4800" b="1" dirty="0" smtClean="0">
                <a:latin typeface="Arial" pitchFamily="34" charset="0"/>
                <a:ea typeface="Cambria Math" pitchFamily="18" charset="0"/>
                <a:cs typeface="Arial" pitchFamily="34" charset="0"/>
              </a:rPr>
              <a:t>                                  SUMMARY</a:t>
            </a:r>
            <a:r>
              <a:rPr lang="en-US" sz="4800" dirty="0" smtClean="0">
                <a:latin typeface="Arial" pitchFamily="34" charset="0"/>
                <a:ea typeface="Cambria Math" pitchFamily="18" charset="0"/>
                <a:cs typeface="Arial" pitchFamily="34" charset="0"/>
              </a:rPr>
              <a:t>:</a:t>
            </a:r>
          </a:p>
          <a:p>
            <a:pPr algn="just"/>
            <a:r>
              <a:rPr lang="en-US" sz="4800" dirty="0" smtClean="0">
                <a:solidFill>
                  <a:srgbClr val="C00000"/>
                </a:solidFill>
                <a:latin typeface="Arial" pitchFamily="34" charset="0"/>
                <a:ea typeface="Cambria Math" pitchFamily="18" charset="0"/>
                <a:cs typeface="Arial" pitchFamily="34" charset="0"/>
              </a:rPr>
              <a:t>This </a:t>
            </a:r>
            <a:r>
              <a:rPr lang="en-US" sz="4800" dirty="0">
                <a:solidFill>
                  <a:srgbClr val="C00000"/>
                </a:solidFill>
                <a:latin typeface="Arial" pitchFamily="34" charset="0"/>
                <a:ea typeface="Cambria Math" pitchFamily="18" charset="0"/>
                <a:cs typeface="Arial" pitchFamily="34" charset="0"/>
              </a:rPr>
              <a:t>chapter is an extract from the autobiography of Nelson Mandela (born- 18 July, 1918), the first </a:t>
            </a:r>
            <a:r>
              <a:rPr lang="en-US" sz="4800" dirty="0" smtClean="0">
                <a:solidFill>
                  <a:srgbClr val="C00000"/>
                </a:solidFill>
                <a:latin typeface="Arial" pitchFamily="34" charset="0"/>
                <a:ea typeface="Cambria Math" pitchFamily="18" charset="0"/>
                <a:cs typeface="Arial" pitchFamily="34" charset="0"/>
              </a:rPr>
              <a:t>Black President </a:t>
            </a:r>
            <a:r>
              <a:rPr lang="en-US" sz="4800" dirty="0">
                <a:solidFill>
                  <a:srgbClr val="C00000"/>
                </a:solidFill>
                <a:latin typeface="Arial" pitchFamily="34" charset="0"/>
                <a:ea typeface="Cambria Math" pitchFamily="18" charset="0"/>
                <a:cs typeface="Arial" pitchFamily="34" charset="0"/>
              </a:rPr>
              <a:t>of South Africa. It begins with the description of their inaugural ceremony which took place on the 10th of May 1994 where the entire nation along with many international leaders embraced the victory of a newly and fairly elected government</a:t>
            </a:r>
            <a:r>
              <a:rPr lang="en-US" sz="4000" dirty="0">
                <a:solidFill>
                  <a:srgbClr val="C00000"/>
                </a:solidFill>
                <a:latin typeface="Arial" pitchFamily="34" charset="0"/>
                <a:ea typeface="Cambria Math" pitchFamily="18" charset="0"/>
                <a:cs typeface="Arial" pitchFamily="34" charset="0"/>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743201"/>
            <a:ext cx="15579968" cy="5873262"/>
          </a:xfrm>
        </p:spPr>
        <p:txBody>
          <a:bodyPr/>
          <a:lstStyle/>
          <a:p>
            <a:pPr algn="just"/>
            <a:r>
              <a:rPr lang="en-US" sz="4800" dirty="0">
                <a:solidFill>
                  <a:srgbClr val="FF0000"/>
                </a:solidFill>
                <a:latin typeface="Arial" pitchFamily="34" charset="0"/>
                <a:ea typeface="Cambria Math" pitchFamily="18" charset="0"/>
                <a:cs typeface="Arial" pitchFamily="34" charset="0"/>
              </a:rPr>
              <a:t>It involved speeches by the President and the two Deputy Presidents followed by an impressive air show of fighter jets and helicopters. Long ago, in the first decade of the twentieth century, white supremacy introduced the system of apartheid and made life a living hell for the dark-skinned population. It gave rise to one of the most inhumane societies of the world. </a:t>
            </a:r>
          </a:p>
          <a:p>
            <a:endParaRPr lang="en-IN"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a:p>
        </p:txBody>
      </p:sp>
    </p:spTree>
    <p:extLst>
      <p:ext uri="{BB962C8B-B14F-4D97-AF65-F5344CB8AC3E}">
        <p14:creationId xmlns:p14="http://schemas.microsoft.com/office/powerpoint/2010/main" val="293938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6F6ED">
            <a:alpha val="73725"/>
          </a:srgbClr>
        </a:solidFill>
        <a:effectLst/>
      </p:bgPr>
    </p:bg>
    <p:spTree>
      <p:nvGrpSpPr>
        <p:cNvPr id="1" name="Shape 108"/>
        <p:cNvGrpSpPr/>
        <p:nvPr/>
      </p:nvGrpSpPr>
      <p:grpSpPr>
        <a:xfrm>
          <a:off x="0" y="0"/>
          <a:ext cx="0" cy="0"/>
          <a:chOff x="0" y="0"/>
          <a:chExt cx="0" cy="0"/>
        </a:xfrm>
      </p:grpSpPr>
      <p:sp>
        <p:nvSpPr>
          <p:cNvPr id="109" name="Google Shape;109;p3"/>
          <p:cNvSpPr/>
          <p:nvPr/>
        </p:nvSpPr>
        <p:spPr>
          <a:xfrm>
            <a:off x="0" y="9258300"/>
            <a:ext cx="10983468"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3"/>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3"/>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a:solidFill>
                  <a:schemeClr val="dk1"/>
                </a:solidFill>
              </a:rPr>
              <a:t>5/26/2020</a:t>
            </a:r>
            <a:endParaRPr sz="1400">
              <a:solidFill>
                <a:schemeClr val="dk1"/>
              </a:solidFill>
            </a:endParaRPr>
          </a:p>
        </p:txBody>
      </p:sp>
      <p:sp>
        <p:nvSpPr>
          <p:cNvPr id="112" name="Google Shape;112;p3"/>
          <p:cNvSpPr txBox="1">
            <a:spLocks noGrp="1"/>
          </p:cNvSpPr>
          <p:nvPr>
            <p:ph type="ftr" idx="11"/>
          </p:nvPr>
        </p:nvSpPr>
        <p:spPr>
          <a:xfrm>
            <a:off x="5638800" y="9639300"/>
            <a:ext cx="68580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a:solidFill>
                  <a:schemeClr val="dk1"/>
                </a:solidFill>
                <a:latin typeface="Cambria"/>
                <a:ea typeface="Cambria"/>
                <a:cs typeface="Cambria"/>
                <a:sym typeface="Cambria"/>
              </a:rPr>
              <a:t>TOPIC/COURSE CODE-NAME/FACULTY/DEPT/COLLEGE</a:t>
            </a:r>
            <a:endParaRPr sz="1400" b="1">
              <a:solidFill>
                <a:schemeClr val="dk1"/>
              </a:solidFill>
              <a:latin typeface="Cambria"/>
              <a:ea typeface="Cambria"/>
              <a:cs typeface="Cambria"/>
              <a:sym typeface="Cambria"/>
            </a:endParaRPr>
          </a:p>
        </p:txBody>
      </p:sp>
      <p:sp>
        <p:nvSpPr>
          <p:cNvPr id="113" name="Google Shape;113;p3"/>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6</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14" name="Google Shape;114;p3"/>
          <p:cNvSpPr/>
          <p:nvPr/>
        </p:nvSpPr>
        <p:spPr>
          <a:xfrm>
            <a:off x="3810000" y="3086100"/>
            <a:ext cx="11844130" cy="276994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dirty="0">
                <a:solidFill>
                  <a:schemeClr val="dk1"/>
                </a:solidFill>
                <a:latin typeface="Cambria"/>
                <a:ea typeface="Cambria"/>
                <a:cs typeface="Cambria"/>
                <a:sym typeface="Cambria"/>
              </a:rPr>
              <a:t/>
            </a: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dirty="0">
                <a:solidFill>
                  <a:schemeClr val="dk1"/>
                </a:solidFill>
                <a:latin typeface="Cambria"/>
                <a:ea typeface="Cambria"/>
                <a:cs typeface="Cambria"/>
                <a:sym typeface="Cambria"/>
              </a:rPr>
              <a:t/>
            </a: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2" name="Rectangle 1"/>
          <p:cNvSpPr/>
          <p:nvPr/>
        </p:nvSpPr>
        <p:spPr>
          <a:xfrm>
            <a:off x="2461845" y="2476500"/>
            <a:ext cx="14700739" cy="6001643"/>
          </a:xfrm>
          <a:prstGeom prst="rect">
            <a:avLst/>
          </a:prstGeom>
        </p:spPr>
        <p:txBody>
          <a:bodyPr wrap="square">
            <a:spAutoFit/>
          </a:bodyPr>
          <a:lstStyle/>
          <a:p>
            <a:r>
              <a:rPr lang="en-US" sz="4800" dirty="0">
                <a:solidFill>
                  <a:schemeClr val="accent2"/>
                </a:solidFill>
                <a:latin typeface="Arial" pitchFamily="34" charset="0"/>
                <a:ea typeface="Cambria Math" pitchFamily="18" charset="0"/>
                <a:cs typeface="Arial" pitchFamily="34" charset="0"/>
              </a:rPr>
              <a:t>Many people have struggled and sacrificed for basic human rights. The author expressed his desire to thank all those freedom fighters who couldn’t live to see this autumn day. He referred to the citizens as the greatest asset of the country. It is these people he gathered his courage from. Mandela believes that </a:t>
            </a:r>
            <a:r>
              <a:rPr lang="en-US" sz="4800" dirty="0" smtClean="0">
                <a:solidFill>
                  <a:schemeClr val="accent2"/>
                </a:solidFill>
                <a:latin typeface="Arial" pitchFamily="34" charset="0"/>
                <a:ea typeface="Cambria Math" pitchFamily="18" charset="0"/>
                <a:cs typeface="Arial" pitchFamily="34" charset="0"/>
              </a:rPr>
              <a:t>courage </a:t>
            </a:r>
            <a:r>
              <a:rPr lang="en-US" sz="4800" dirty="0">
                <a:solidFill>
                  <a:schemeClr val="accent2"/>
                </a:solidFill>
                <a:latin typeface="Arial" pitchFamily="34" charset="0"/>
                <a:ea typeface="Cambria Math" pitchFamily="18" charset="0"/>
                <a:cs typeface="Arial" pitchFamily="34" charset="0"/>
              </a:rPr>
              <a:t>is not the man who is fearless, but the man who has overcome fear</a:t>
            </a:r>
            <a:r>
              <a:rPr lang="en-US" sz="4800" dirty="0" smtClean="0">
                <a:solidFill>
                  <a:srgbClr val="FFC000"/>
                </a:solidFill>
                <a:latin typeface="Arial" pitchFamily="34" charset="0"/>
                <a:ea typeface="Cambria Math" pitchFamily="18" charset="0"/>
                <a:cs typeface="Arial" pitchFamily="34" charset="0"/>
              </a:rPr>
              <a:t>..</a:t>
            </a:r>
            <a:endParaRPr lang="en-US" sz="4800" dirty="0">
              <a:solidFill>
                <a:srgbClr val="FFC000"/>
              </a:solidFill>
              <a:latin typeface="Arial" pitchFamily="34" charset="0"/>
              <a:ea typeface="Cambria Math" pitchFamily="18"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16054754" cy="6099175"/>
          </a:xfrm>
        </p:spPr>
        <p:txBody>
          <a:bodyPr>
            <a:normAutofit fontScale="90000"/>
          </a:bodyPr>
          <a:lstStyle/>
          <a:p>
            <a:pPr algn="just"/>
            <a:r>
              <a:rPr lang="en-US" dirty="0">
                <a:solidFill>
                  <a:srgbClr val="0070C0"/>
                </a:solidFill>
                <a:latin typeface="Arial" pitchFamily="34" charset="0"/>
                <a:ea typeface="Cambria Math" pitchFamily="18" charset="0"/>
                <a:cs typeface="Arial" pitchFamily="34" charset="0"/>
              </a:rPr>
              <a:t>He also mentioned the two responsibilities every human has and how in order to </a:t>
            </a:r>
            <a:r>
              <a:rPr lang="en-US" dirty="0" smtClean="0">
                <a:solidFill>
                  <a:srgbClr val="0070C0"/>
                </a:solidFill>
                <a:latin typeface="Arial" pitchFamily="34" charset="0"/>
                <a:ea typeface="Cambria Math" pitchFamily="18" charset="0"/>
                <a:cs typeface="Arial" pitchFamily="34" charset="0"/>
              </a:rPr>
              <a:t>fulfill </a:t>
            </a:r>
            <a:r>
              <a:rPr lang="en-US" dirty="0">
                <a:solidFill>
                  <a:srgbClr val="0070C0"/>
                </a:solidFill>
                <a:latin typeface="Arial" pitchFamily="34" charset="0"/>
                <a:ea typeface="Cambria Math" pitchFamily="18" charset="0"/>
                <a:cs typeface="Arial" pitchFamily="34" charset="0"/>
              </a:rPr>
              <a:t>his obligation towards the society, his obligation towards his family was neglected. He became a man of people when he </a:t>
            </a:r>
            <a:r>
              <a:rPr lang="en-US" dirty="0" smtClean="0">
                <a:solidFill>
                  <a:srgbClr val="0070C0"/>
                </a:solidFill>
                <a:latin typeface="Arial" pitchFamily="34" charset="0"/>
                <a:ea typeface="Cambria Math" pitchFamily="18" charset="0"/>
                <a:cs typeface="Arial" pitchFamily="34" charset="0"/>
              </a:rPr>
              <a:t>realized </a:t>
            </a:r>
            <a:r>
              <a:rPr lang="en-US" dirty="0">
                <a:solidFill>
                  <a:srgbClr val="0070C0"/>
                </a:solidFill>
                <a:latin typeface="Arial" pitchFamily="34" charset="0"/>
                <a:ea typeface="Cambria Math" pitchFamily="18" charset="0"/>
                <a:cs typeface="Arial" pitchFamily="34" charset="0"/>
              </a:rPr>
              <a:t>that the idea of freedom was an illusion for him and people like him. It was then he joined the African National Congress and fought for his rights till he became the first black President of the nation. According to him, the oppressor is as much a prisoner as the oppressed. As soon as the former robs the oppressed of their freedom he, himself gets robbed of his humanity. Thus, the oppressor too, is not free</a:t>
            </a:r>
            <a:endParaRPr lang="en-IN" dirty="0">
              <a:solidFill>
                <a:srgbClr val="0070C0"/>
              </a:solidFill>
            </a:endParaRPr>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7</a:t>
            </a:fld>
            <a:endParaRPr lang="en-US"/>
          </a:p>
        </p:txBody>
      </p:sp>
    </p:spTree>
    <p:extLst>
      <p:ext uri="{BB962C8B-B14F-4D97-AF65-F5344CB8AC3E}">
        <p14:creationId xmlns:p14="http://schemas.microsoft.com/office/powerpoint/2010/main" val="2040026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18"/>
        <p:cNvGrpSpPr/>
        <p:nvPr/>
      </p:nvGrpSpPr>
      <p:grpSpPr>
        <a:xfrm>
          <a:off x="0" y="0"/>
          <a:ext cx="0" cy="0"/>
          <a:chOff x="0" y="0"/>
          <a:chExt cx="0" cy="0"/>
        </a:xfrm>
      </p:grpSpPr>
      <p:sp>
        <p:nvSpPr>
          <p:cNvPr id="119" name="Google Shape;119;p4"/>
          <p:cNvSpPr/>
          <p:nvPr/>
        </p:nvSpPr>
        <p:spPr>
          <a:xfrm>
            <a:off x="7284019" y="9251434"/>
            <a:ext cx="1100398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4"/>
          <p:cNvSpPr/>
          <p:nvPr/>
        </p:nvSpPr>
        <p:spPr>
          <a:xfrm flipH="1">
            <a:off x="847725" y="1915719"/>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4"/>
          <p:cNvSpPr txBox="1">
            <a:spLocks noGrp="1"/>
          </p:cNvSpPr>
          <p:nvPr>
            <p:ph type="dt" idx="10"/>
          </p:nvPr>
        </p:nvSpPr>
        <p:spPr>
          <a:xfrm>
            <a:off x="451934"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a:solidFill>
                  <a:schemeClr val="dk1"/>
                </a:solidFill>
              </a:rPr>
              <a:t>5/26/2020</a:t>
            </a:r>
            <a:endParaRPr sz="1400">
              <a:solidFill>
                <a:schemeClr val="dk1"/>
              </a:solidFill>
            </a:endParaRPr>
          </a:p>
        </p:txBody>
      </p:sp>
      <p:sp>
        <p:nvSpPr>
          <p:cNvPr id="122" name="Google Shape;122;p4"/>
          <p:cNvSpPr txBox="1">
            <a:spLocks noGrp="1"/>
          </p:cNvSpPr>
          <p:nvPr>
            <p:ph type="ftr" idx="11"/>
          </p:nvPr>
        </p:nvSpPr>
        <p:spPr>
          <a:xfrm>
            <a:off x="5486400" y="9639300"/>
            <a:ext cx="7620000" cy="3210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a:solidFill>
                  <a:schemeClr val="dk1"/>
                </a:solidFill>
                <a:latin typeface="Cambria"/>
                <a:ea typeface="Cambria"/>
                <a:cs typeface="Cambria"/>
                <a:sym typeface="Cambria"/>
              </a:rPr>
              <a:t>TOPIC/COURSE CODE-NAME/FACULTY/DEPT/COLLEGE</a:t>
            </a:r>
            <a:endParaRPr sz="1400" b="1">
              <a:solidFill>
                <a:schemeClr val="dk1"/>
              </a:solidFill>
              <a:latin typeface="Cambria"/>
              <a:ea typeface="Cambria"/>
              <a:cs typeface="Cambria"/>
              <a:sym typeface="Cambria"/>
            </a:endParaRPr>
          </a:p>
        </p:txBody>
      </p:sp>
      <p:sp>
        <p:nvSpPr>
          <p:cNvPr id="123" name="Google Shape;123;p4"/>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8</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24" name="Google Shape;124;p4"/>
          <p:cNvSpPr/>
          <p:nvPr/>
        </p:nvSpPr>
        <p:spPr>
          <a:xfrm>
            <a:off x="1547447" y="2356338"/>
            <a:ext cx="15720646" cy="6801822"/>
          </a:xfrm>
          <a:prstGeom prst="rect">
            <a:avLst/>
          </a:prstGeom>
          <a:noFill/>
          <a:ln>
            <a:noFill/>
          </a:ln>
        </p:spPr>
        <p:txBody>
          <a:bodyPr spcFirstLastPara="1" wrap="square" lIns="91425" tIns="45700" rIns="91425" bIns="45700" anchor="t" anchorCtr="0">
            <a:spAutoFit/>
          </a:bodyPr>
          <a:lstStyle/>
          <a:p>
            <a:pPr lvl="0" algn="ctr"/>
            <a:r>
              <a:rPr lang="en-US" sz="6600" b="1" dirty="0" smtClean="0">
                <a:solidFill>
                  <a:srgbClr val="00B050"/>
                </a:solidFill>
              </a:rPr>
              <a:t> </a:t>
            </a:r>
            <a:r>
              <a:rPr lang="en-US" sz="4800" b="1" dirty="0">
                <a:latin typeface="Baskerville Old Face" pitchFamily="18" charset="0"/>
              </a:rPr>
              <a:t>CHARACTER </a:t>
            </a:r>
            <a:r>
              <a:rPr lang="en-US" sz="4800" b="1" dirty="0" smtClean="0">
                <a:latin typeface="Baskerville Old Face" pitchFamily="18" charset="0"/>
              </a:rPr>
              <a:t>SKETCH</a:t>
            </a:r>
          </a:p>
          <a:p>
            <a:r>
              <a:rPr lang="en-US" sz="4800" dirty="0">
                <a:solidFill>
                  <a:srgbClr val="00B050"/>
                </a:solidFill>
                <a:latin typeface="Cambria Math" pitchFamily="18" charset="0"/>
                <a:ea typeface="Cambria Math" pitchFamily="18" charset="0"/>
              </a:rPr>
              <a:t>NELSON MANDELA – First black President of South Africa who fought for the equal rights of the blacks. He suffered a lot of pain for freedom.</a:t>
            </a:r>
          </a:p>
          <a:p>
            <a:r>
              <a:rPr lang="en-US" sz="4800" dirty="0">
                <a:solidFill>
                  <a:srgbClr val="00B050"/>
                </a:solidFill>
                <a:latin typeface="Cambria Math" pitchFamily="18" charset="0"/>
                <a:ea typeface="Cambria Math" pitchFamily="18" charset="0"/>
              </a:rPr>
              <a:t>ZENANI – Daughter of Nelson Mandela who accompanied Mandela in his inauguration day. She was very much close to Mandela.</a:t>
            </a: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dirty="0">
                <a:solidFill>
                  <a:schemeClr val="dk1"/>
                </a:solidFill>
                <a:latin typeface="Cambria"/>
                <a:ea typeface="Cambria"/>
                <a:cs typeface="Cambria"/>
                <a:sym typeface="Cambria"/>
              </a:rPr>
              <a:t/>
            </a: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9" y="2130425"/>
            <a:ext cx="14647985" cy="5747483"/>
          </a:xfrm>
        </p:spPr>
        <p:txBody>
          <a:bodyPr>
            <a:normAutofit/>
          </a:bodyPr>
          <a:lstStyle/>
          <a:p>
            <a:r>
              <a:rPr lang="en-US" sz="4800" dirty="0">
                <a:solidFill>
                  <a:srgbClr val="00B050"/>
                </a:solidFill>
                <a:latin typeface="+mn-lt"/>
                <a:ea typeface="Cambria Math" pitchFamily="18" charset="0"/>
              </a:rPr>
              <a:t>THABO MBEKI – First Deputy President of South Africa who was very close to Mandela</a:t>
            </a:r>
            <a:r>
              <a:rPr lang="en-US" sz="4800" dirty="0" smtClean="0">
                <a:solidFill>
                  <a:srgbClr val="00B050"/>
                </a:solidFill>
                <a:latin typeface="+mn-lt"/>
                <a:ea typeface="Cambria Math" pitchFamily="18" charset="0"/>
              </a:rPr>
              <a:t>.</a:t>
            </a:r>
            <a:br>
              <a:rPr lang="en-US" sz="4800" dirty="0" smtClean="0">
                <a:solidFill>
                  <a:srgbClr val="00B050"/>
                </a:solidFill>
                <a:latin typeface="+mn-lt"/>
                <a:ea typeface="Cambria Math" pitchFamily="18" charset="0"/>
              </a:rPr>
            </a:br>
            <a:r>
              <a:rPr lang="en-US" sz="4800" dirty="0">
                <a:solidFill>
                  <a:srgbClr val="00B050"/>
                </a:solidFill>
                <a:latin typeface="+mn-lt"/>
                <a:ea typeface="Cambria Math" pitchFamily="18" charset="0"/>
              </a:rPr>
              <a:t/>
            </a:r>
            <a:br>
              <a:rPr lang="en-US" sz="4800" dirty="0">
                <a:solidFill>
                  <a:srgbClr val="00B050"/>
                </a:solidFill>
                <a:latin typeface="+mn-lt"/>
                <a:ea typeface="Cambria Math" pitchFamily="18" charset="0"/>
              </a:rPr>
            </a:br>
            <a:r>
              <a:rPr lang="en-US" sz="4800" dirty="0">
                <a:solidFill>
                  <a:srgbClr val="00B050"/>
                </a:solidFill>
                <a:latin typeface="+mn-lt"/>
                <a:ea typeface="Cambria Math" pitchFamily="18" charset="0"/>
              </a:rPr>
              <a:t>MR DE KLERK – Second Deputy President of South Africa.</a:t>
            </a:r>
            <a:br>
              <a:rPr lang="en-US" sz="4800" dirty="0">
                <a:solidFill>
                  <a:srgbClr val="00B050"/>
                </a:solidFill>
                <a:latin typeface="+mn-lt"/>
                <a:ea typeface="Cambria Math" pitchFamily="18" charset="0"/>
              </a:rPr>
            </a:br>
            <a:r>
              <a:rPr lang="en-US" sz="4800" b="1" dirty="0">
                <a:solidFill>
                  <a:srgbClr val="00B050"/>
                </a:solidFill>
                <a:latin typeface="+mn-lt"/>
              </a:rPr>
              <a:t> </a:t>
            </a:r>
            <a:r>
              <a:rPr lang="en-US" sz="4800" b="1" dirty="0">
                <a:solidFill>
                  <a:srgbClr val="7030A0"/>
                </a:solidFill>
                <a:latin typeface="+mn-lt"/>
              </a:rPr>
              <a:t/>
            </a:r>
            <a:br>
              <a:rPr lang="en-US" sz="4800" b="1" dirty="0">
                <a:solidFill>
                  <a:srgbClr val="7030A0"/>
                </a:solidFill>
                <a:latin typeface="+mn-lt"/>
              </a:rPr>
            </a:br>
            <a:endParaRPr lang="en-IN" sz="4800" dirty="0">
              <a:latin typeface="+mn-lt"/>
            </a:endParaRPr>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9</a:t>
            </a:fld>
            <a:endParaRPr lang="en-US"/>
          </a:p>
        </p:txBody>
      </p:sp>
    </p:spTree>
    <p:extLst>
      <p:ext uri="{BB962C8B-B14F-4D97-AF65-F5344CB8AC3E}">
        <p14:creationId xmlns:p14="http://schemas.microsoft.com/office/powerpoint/2010/main" val="3363848393"/>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508</Words>
  <Application>Microsoft Office PowerPoint</Application>
  <PresentationFormat>Custom</PresentationFormat>
  <Paragraphs>40</Paragraphs>
  <Slides>9</Slides>
  <Notes>4</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INTRODUCTION  This chapter is an extract from the autobiography of Nelson Mandela (born- 18 July, 1918), the first Black President of South Africa. Excerpts from “Long Walk to Freedom” include description of the inauguration ceremony, citations from his speech, his journey of being a freedom fighter, the struggle along with a tribute to other freedom fighters and countless other people who fought for their freedom.   </vt:lpstr>
      <vt:lpstr>In South Africa, a brutal practice named “apartheid” was followed. Apartheid refers to the discrimination between people on the basis of their race. It was one of the most brutal societies where dark-skinned people were deprived of their basic rights. This lesson gives us an overview as to how Nelson Mandela along with others, carved their way to a society where there will be no discrimination on the basis of their color, caste, race, age or gender . </vt:lpstr>
      <vt:lpstr>PowerPoint Presentation</vt:lpstr>
      <vt:lpstr>PowerPoint Presentation</vt:lpstr>
      <vt:lpstr>PowerPoint Presentation</vt:lpstr>
      <vt:lpstr>He also mentioned the two responsibilities every human has and how in order to fulfill his obligation towards the society, his obligation towards his family was neglected. He became a man of people when he realized that the idea of freedom was an illusion for him and people like him. It was then he joined the African National Congress and fought for his rights till he became the first black President of the nation. According to him, the oppressor is as much a prisoner as the oppressed. As soon as the former robs the oppressed of their freedom he, himself gets robbed of his humanity. Thus, the oppressor too, is not free</vt:lpstr>
      <vt:lpstr>PowerPoint Presentation</vt:lpstr>
      <vt:lpstr>THABO MBEKI – First Deputy President of South Africa who was very close to Mandela.  MR DE KLERK – Second Deputy President of South Africa.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sns</cp:lastModifiedBy>
  <cp:revision>12</cp:revision>
  <dcterms:created xsi:type="dcterms:W3CDTF">2006-08-16T00:00:00Z</dcterms:created>
  <dcterms:modified xsi:type="dcterms:W3CDTF">2023-06-17T04:29:30Z</dcterms:modified>
</cp:coreProperties>
</file>